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0" r:id="rId1"/>
  </p:sldMasterIdLst>
  <p:notesMasterIdLst>
    <p:notesMasterId r:id="rId37"/>
  </p:notesMasterIdLst>
  <p:handoutMasterIdLst>
    <p:handoutMasterId r:id="rId38"/>
  </p:handoutMasterIdLst>
  <p:sldIdLst>
    <p:sldId id="256" r:id="rId2"/>
    <p:sldId id="426" r:id="rId3"/>
    <p:sldId id="427" r:id="rId4"/>
    <p:sldId id="424" r:id="rId5"/>
    <p:sldId id="257" r:id="rId6"/>
    <p:sldId id="432" r:id="rId7"/>
    <p:sldId id="296" r:id="rId8"/>
    <p:sldId id="342" r:id="rId9"/>
    <p:sldId id="414" r:id="rId10"/>
    <p:sldId id="415" r:id="rId11"/>
    <p:sldId id="428" r:id="rId12"/>
    <p:sldId id="406" r:id="rId13"/>
    <p:sldId id="396" r:id="rId14"/>
    <p:sldId id="397" r:id="rId15"/>
    <p:sldId id="398" r:id="rId16"/>
    <p:sldId id="400" r:id="rId17"/>
    <p:sldId id="401" r:id="rId18"/>
    <p:sldId id="402" r:id="rId19"/>
    <p:sldId id="404" r:id="rId20"/>
    <p:sldId id="417" r:id="rId21"/>
    <p:sldId id="343" r:id="rId22"/>
    <p:sldId id="419" r:id="rId23"/>
    <p:sldId id="420" r:id="rId24"/>
    <p:sldId id="430" r:id="rId25"/>
    <p:sldId id="421" r:id="rId26"/>
    <p:sldId id="418" r:id="rId27"/>
    <p:sldId id="386" r:id="rId28"/>
    <p:sldId id="388" r:id="rId29"/>
    <p:sldId id="409" r:id="rId30"/>
    <p:sldId id="416" r:id="rId31"/>
    <p:sldId id="389" r:id="rId32"/>
    <p:sldId id="390" r:id="rId33"/>
    <p:sldId id="391" r:id="rId34"/>
    <p:sldId id="431" r:id="rId35"/>
    <p:sldId id="422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D39A0-3753-4298-80B9-0114FCE5C694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F34-0337-4E24-9914-7992BF7F3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48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2926-0BBC-44B3-BBDA-EBECD3D3651E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97B64-FAA1-49FF-B816-A73EA433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03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49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71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71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71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71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E2194C4-4BEC-422D-8D2E-93CF6E17931E}" type="slidenum">
              <a:rPr lang="ja-JP" altLang="en-US" sz="1200" b="0" smtClean="0"/>
              <a:pPr eaLnBrk="1" hangingPunct="1"/>
              <a:t>4</a:t>
            </a:fld>
            <a:endParaRPr lang="en-US" altLang="ja-JP" sz="1200" b="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14600" cy="365125"/>
          </a:xfrm>
        </p:spPr>
        <p:txBody>
          <a:bodyPr/>
          <a:lstStyle/>
          <a:p>
            <a:r>
              <a:rPr lang="en-US" dirty="0" smtClean="0"/>
              <a:t>SESAME-TAC2012-Ibrahim Saleh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9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dirty="0" smtClean="0"/>
              <a:t>SESAME-TAC2012-Ibrahim Saleh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08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4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146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6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146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5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5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9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146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590800" cy="365125"/>
          </a:xfrm>
        </p:spPr>
        <p:txBody>
          <a:bodyPr/>
          <a:lstStyle/>
          <a:p>
            <a:r>
              <a:rPr lang="en-US" smtClean="0"/>
              <a:t>SESAME-TAC2012-Ibrahim Saleh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8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SESAME-TAC2012-Ibrahim Saleh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077200" cy="14700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SESAME’s Control System Status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Fall 2014 EPICS Collaboration </a:t>
            </a:r>
            <a:r>
              <a:rPr lang="en-US" sz="1800" dirty="0" smtClean="0">
                <a:solidFill>
                  <a:srgbClr val="002060"/>
                </a:solidFill>
              </a:rPr>
              <a:t>meeting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22/10/2014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923" y="4800600"/>
            <a:ext cx="7516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Bodoni MT" pitchFamily="18" charset="0"/>
              </a:rPr>
              <a:t>Presented by:</a:t>
            </a:r>
          </a:p>
          <a:p>
            <a:pPr algn="ctr"/>
            <a:endParaRPr lang="en-US" dirty="0" smtClean="0">
              <a:solidFill>
                <a:srgbClr val="002060"/>
              </a:solidFill>
              <a:latin typeface="Bodoni MT" pitchFamily="18" charset="0"/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Bodoni MT" pitchFamily="18" charset="0"/>
              </a:rPr>
              <a:t>Ibrahim Saleh</a:t>
            </a:r>
            <a:endParaRPr lang="en-US" dirty="0">
              <a:solidFill>
                <a:srgbClr val="002060"/>
              </a:solidFill>
              <a:latin typeface="Bodoni MT" pitchFamily="18" charset="0"/>
            </a:endParaRPr>
          </a:p>
        </p:txBody>
      </p: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D9E7CF3E-A594-4266-979A-08E95FF4A34B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3810000" cy="365125"/>
          </a:xfrm>
        </p:spPr>
        <p:txBody>
          <a:bodyPr/>
          <a:lstStyle/>
          <a:p>
            <a:r>
              <a:rPr lang="en-US" dirty="0"/>
              <a:t>Fall 2014 EPICS Collaboration M</a:t>
            </a:r>
            <a:r>
              <a:rPr lang="en-US" dirty="0" smtClean="0"/>
              <a:t>eeting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80" y="68580"/>
            <a:ext cx="769620" cy="7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497213" y="152400"/>
            <a:ext cx="2528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latin typeface="Calibri" pitchFamily="34" charset="0"/>
                <a:cs typeface="Calibri" pitchFamily="34" charset="0"/>
              </a:rPr>
              <a:t>Infrastructure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Issues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tracking (including bugs and tasks) is done using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Bugzilla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group may submit a bug/task for any other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group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ELOG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is used by operators to write information during the commissioning, which makes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it easy for other people to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access  this information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through a Web interface, browse entries, search, download files, and optionally add, update, delete or comment on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entries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MediaWiki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server has been recently installed. Documents will be transferred to this wiki to enable easy access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5039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676463" y="152400"/>
            <a:ext cx="4170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Booster Control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/>
              <a:t>SESAME-TAC2014- Abdallah-Ibrahim-Yazan</a:t>
            </a:r>
          </a:p>
        </p:txBody>
      </p:sp>
      <p:pic>
        <p:nvPicPr>
          <p:cNvPr id="18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850392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42504" y="6400800"/>
            <a:ext cx="1520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Booster Ring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1900" y="3511748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General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676463" y="152400"/>
            <a:ext cx="4170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Booster Control System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1066800"/>
            <a:ext cx="8686800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Vacuum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Power Supplies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RF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Diagnostics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Cooling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Timing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 PSS	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642860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Main CSS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F:\tac\screens\Screenshot-Main Menu - CS-Studio 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85800"/>
            <a:ext cx="548640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838198" y="152400"/>
            <a:ext cx="5846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Booster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Control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System - Vacuum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7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4" y="838200"/>
            <a:ext cx="64922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22860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9474" y="5791200"/>
            <a:ext cx="1830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Vacuum Client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53742" y="3048000"/>
            <a:ext cx="2307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Vacuum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71504" y="6324600"/>
            <a:ext cx="1520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Vacuum Rack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2" name="Picture 2" descr="F:\screens\Screenshot-Overview - Vacuum System - CS-Studio 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5" y="3276600"/>
            <a:ext cx="64922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773885" y="6324600"/>
            <a:ext cx="1417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Vacuum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447800" y="152400"/>
            <a:ext cx="7166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Booster Control System – Power Supplies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28800" y="3048000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Power Supplies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4882" y="6324600"/>
            <a:ext cx="1435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Power Supplies PLC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81800" y="818316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239000" y="3048000"/>
            <a:ext cx="167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DC Power Supplies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26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838200"/>
            <a:ext cx="64922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3276600"/>
            <a:ext cx="2286000" cy="309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133601" y="63246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Power Supplies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F:\tac\screens_1\Screenshot-Overview - Power Supplies - CS-Studio 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3276600"/>
            <a:ext cx="64922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0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310984" y="152400"/>
            <a:ext cx="4901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Booster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Control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System - RF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6125" y="6324600"/>
            <a:ext cx="114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RF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30480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RF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7704" y="6276201"/>
            <a:ext cx="910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LLRF Rack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199"/>
            <a:ext cx="2286000" cy="551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tac\screens_1\Screenshot-Low Level Control - RF - CS-Studio 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64922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49224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4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554269" y="152400"/>
            <a:ext cx="641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Booster Control System -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Diagnostics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1200" y="3048000"/>
            <a:ext cx="2332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Diagnostics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4012" y="6324600"/>
            <a:ext cx="202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Diagnostics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42904" y="6352401"/>
            <a:ext cx="1520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Diagnostics Rack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4922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22860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:\tac\screens\Screenshot-Overview - Diagnostics - CS-Studio 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64922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524000" y="177225"/>
            <a:ext cx="641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Booster Control System - Diagnostics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4594" y="6200313"/>
            <a:ext cx="2425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Libera</a:t>
            </a:r>
            <a:r>
              <a:rPr lang="en-US" sz="1200" b="1" dirty="0" smtClean="0">
                <a:latin typeface="Calibri" panose="020F0502020204030204" pitchFamily="34" charset="0"/>
              </a:rPr>
              <a:t> OPIs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2000"/>
            <a:ext cx="31470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 smtClean="0"/>
              <a:t>New CSS </a:t>
            </a:r>
            <a:r>
              <a:rPr lang="en-US" b="1" dirty="0" err="1" smtClean="0"/>
              <a:t>Libera</a:t>
            </a:r>
            <a:r>
              <a:rPr lang="en-US" b="1" dirty="0" smtClean="0"/>
              <a:t> Screens</a:t>
            </a:r>
            <a:endParaRPr lang="en-US" b="1" dirty="0"/>
          </a:p>
        </p:txBody>
      </p:sp>
      <p:pic>
        <p:nvPicPr>
          <p:cNvPr id="6" name="Picture 2" descr="F:\tac\screens\Screenshot-BO-DI-LIB2 - Health - Libera - Diagnostics - CS-Studio 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72" y="762000"/>
            <a:ext cx="2468880" cy="269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tac\screens\Screenshot-BO-DI-LIB2 - TT1024 - Libera - Diagnostics - CS-Studio 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0" y="762000"/>
            <a:ext cx="338328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tac\screens\Screenshot-BO-DI-LIB2 - Detailed First Turn - Libera - Diagnostics - CS-Studio 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548640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tac\screens\Screenshot-BO-DI-LIB2 - Configuration - Libera - Diagnostics - CS-Studio 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8405"/>
            <a:ext cx="2895600" cy="216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852713" y="177225"/>
            <a:ext cx="5757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Booster Control System -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Cooling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33867" y="2971800"/>
            <a:ext cx="233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Cooling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69371" y="6276201"/>
            <a:ext cx="1110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Cooling Rack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22" name="Picture 2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64922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ibrahim.saleh\Desktop\pics\20131120_121627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286000" cy="554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tac\screens_1\Screenshot-Magnet Interlocks - Cooling System - CS-Studio 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64922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62467" y="6252210"/>
            <a:ext cx="2338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Cooling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0999" y="6492875"/>
            <a:ext cx="4086955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761424" y="152400"/>
            <a:ext cx="4000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Timing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Control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9906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</a:rPr>
              <a:t>VME Crate from PSI</a:t>
            </a:r>
          </a:p>
          <a:p>
            <a:r>
              <a:rPr lang="en-US" sz="2000" dirty="0" smtClean="0">
                <a:latin typeface="Calibri" panose="020F0502020204030204" pitchFamily="34" charset="0"/>
              </a:rPr>
              <a:t>     - One EVG card</a:t>
            </a: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- One EVR card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2053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1" y="2011680"/>
            <a:ext cx="310896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14400" y="6172200"/>
            <a:ext cx="1830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Timing Hardware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5000" y="6200001"/>
            <a:ext cx="2440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Timing Main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4099" name="Picture 3" descr="F:\tac\screens_1\Screenshot-Timing System - CS-Studio 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557784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tac\booster_pics\20140910_111538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1" y="4145280"/>
            <a:ext cx="310896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144467" y="177225"/>
            <a:ext cx="3145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What is SESAME?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686800" cy="5334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SESAME (Synchrotron-light for Experimental Science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and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                Applications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in the Middle East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First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international 3rd generation Synchrotron Light Source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in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the Middle East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region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Under construction near Amman (Jordan) </a:t>
            </a: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Expected to become operational in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2016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04850"/>
            <a:ext cx="62103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0999" y="6492875"/>
            <a:ext cx="4086955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34736" y="152400"/>
            <a:ext cx="3453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PSS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Control System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64" y="1143000"/>
            <a:ext cx="295853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Calibri" panose="020F0502020204030204" pitchFamily="34" charset="0"/>
              </a:rPr>
              <a:t>EtherIP</a:t>
            </a:r>
            <a:r>
              <a:rPr lang="en-US" sz="2000" dirty="0" smtClean="0">
                <a:latin typeface="Calibri" panose="020F0502020204030204" pitchFamily="34" charset="0"/>
              </a:rPr>
              <a:t> driver/device </a:t>
            </a: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support </a:t>
            </a:r>
            <a:r>
              <a:rPr lang="en-US" sz="2000" dirty="0">
                <a:latin typeface="Calibri" panose="020F0502020204030204" pitchFamily="34" charset="0"/>
              </a:rPr>
              <a:t>module 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interfaces Allen Bradley</a:t>
            </a: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Guard </a:t>
            </a:r>
            <a:r>
              <a:rPr lang="en-US" sz="2000" dirty="0" err="1" smtClean="0">
                <a:latin typeface="Calibri" panose="020F0502020204030204" pitchFamily="34" charset="0"/>
              </a:rPr>
              <a:t>Logix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safety PLC </a:t>
            </a:r>
            <a:endParaRPr lang="en-US" sz="2000" dirty="0" smtClean="0">
              <a:latin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via Ethernet to</a:t>
            </a:r>
          </a:p>
          <a:p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    EPICS IOC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</a:rPr>
              <a:t>The PSS IOC monitors the safety interlocks and showing them on the CSS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   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6123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PSS Control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862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862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581900" y="6123801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PSS Cabinets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88603" y="152400"/>
            <a:ext cx="334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IOCs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914400"/>
            <a:ext cx="8382000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IOC Manager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- Enable/Disable the IOCs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- Synchronize IOCs with the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version control repository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- Monitor the uptime, free RAM,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free space and the average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load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of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IOCs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- Manage the development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machines and other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infrastructure servers.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8" name="Picture 2" descr="F:\screens\Screenshot-Machine Manager - CS-Studi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62000"/>
            <a:ext cx="510540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67400" y="62762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IOCs Manager OPI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88600" y="152400"/>
            <a:ext cx="334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IOCs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914400"/>
            <a:ext cx="8382000" cy="45720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Basler GIGE Camera Driver</a:t>
            </a:r>
            <a:endParaRPr lang="en-US" sz="1600" b="1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0" lvl="1"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-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Ace acA1300-30gm GigE camera, no drivers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available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- Purpose: Speed up scientific analysis, system integration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Needed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image, gain, exposure, ROI, and trigger control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- Record types: Bi,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bo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longin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longout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waveform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- Device support: Asynchronous processing (I/O thread)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- Driver support: One thread per device, message passing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- Device driver: Shared C++ libraries from Basler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762000"/>
            <a:ext cx="2286000" cy="23774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81697" y="3075801"/>
            <a:ext cx="1481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itchFamily="34" charset="0"/>
                <a:cs typeface="Calibri" pitchFamily="34" charset="0"/>
              </a:rPr>
              <a:t>Basler GIGE Camera 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7635718" y="6047601"/>
            <a:ext cx="9748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Beam Image</a:t>
            </a:r>
            <a:endParaRPr lang="en-US" sz="1200" dirty="0"/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581400"/>
            <a:ext cx="22860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88600" y="152400"/>
            <a:ext cx="334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IOCs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914400"/>
            <a:ext cx="8686800" cy="58051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Storage Ring Power Supplies Control System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- Current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controlled power supplies have 2 loops; a fast voltage feedback loop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and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slow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current feedback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loop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- We bought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 power supply which already contains the voltage feedback loop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from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industry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(Voltage Source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- The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current feedback loop is then implemented using PSI power supplies controllers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	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4098" name="Picture 2" descr="F:\presentation\company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362200" cy="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6804248" cy="192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27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D:\SESAME\The Machine\Storage Ring\Power Supplies\Control Proposals\PSI Controller\psi_solution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41148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88600" y="152400"/>
            <a:ext cx="334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IOCs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914400"/>
            <a:ext cx="8382000" cy="58051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Storage Ring Power Supplies Control System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- Control room communicates with gateways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 Gateway distributes commands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to power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supplies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Reference current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Waveforms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Triggering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and synchronization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Fast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orbit feedback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Parameterization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Firmware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upgrades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-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Power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supply drives magnet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Triggering and tracking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repsonse and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jitter &lt; 100us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Over damped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response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Settling time within 50ppm &lt; 1ms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Phase margin &gt; 60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	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4098" name="Picture 2" descr="F:\presentation\company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362200" cy="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presentation\dpc-cc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40" y="4495801"/>
            <a:ext cx="219456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172200" y="4267200"/>
            <a:ext cx="1009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Architecture 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7696200" y="6553200"/>
            <a:ext cx="864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Controller </a:t>
            </a:r>
            <a:endParaRPr lang="en-US" sz="1200" dirty="0"/>
          </a:p>
        </p:txBody>
      </p:sp>
      <p:pic>
        <p:nvPicPr>
          <p:cNvPr id="4100" name="Picture 4" descr="F:\presentation\ifc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4495800"/>
            <a:ext cx="192024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486400" y="6581001"/>
            <a:ext cx="742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itchFamily="34" charset="0"/>
                <a:cs typeface="Calibri" pitchFamily="34" charset="0"/>
              </a:rPr>
              <a:t>Gateway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07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88600" y="152400"/>
            <a:ext cx="3345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IOCs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8600" y="914400"/>
            <a:ext cx="8382000" cy="57912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Storage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Ring Power Supplies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Control System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-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Controller design requirements</a:t>
            </a:r>
            <a:endParaRPr lang="en-US" dirty="0"/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Overdamped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response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- Settling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time &lt; 1ms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 Error </a:t>
            </a:r>
            <a:r>
              <a:rPr lang="en-US" dirty="0">
                <a:latin typeface="Calibri" pitchFamily="34" charset="0"/>
                <a:cs typeface="Calibri" pitchFamily="34" charset="0"/>
              </a:rPr>
              <a:t>band &lt; 50ppm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 Phase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margin &gt; 60</a:t>
            </a:r>
          </a:p>
          <a:p>
            <a:pPr>
              <a:spcBef>
                <a:spcPct val="20000"/>
              </a:spcBef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-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PI Controller design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procedure</a:t>
            </a:r>
            <a:endParaRPr lang="en-US" dirty="0" smtClean="0"/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       -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has dominant real pole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due to magnet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- Place zero to cancel dominant pole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- Place pole at origin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- Close the loop and set bandwidth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- Select sampling rate to achieve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phase margin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 Design equations: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        - Ki =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Wp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10tau = 1ms, BW = 1/tau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Kp</a:t>
            </a:r>
            <a:r>
              <a:rPr lang="en-US" dirty="0">
                <a:latin typeface="Calibri" pitchFamily="34" charset="0"/>
                <a:cs typeface="Calibri" pitchFamily="34" charset="0"/>
              </a:rPr>
              <a:t> = L.BW,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Fs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&gt; 4Fc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-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8" name="Picture 2" descr="F:\presentation\company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362200" cy="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presentation\Gc.bmp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presentation\Gcl.bmp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presentation\Gol.bmp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presentation\Gp.bmp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presentation\sampling-phas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82464"/>
            <a:ext cx="4343400" cy="10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8131" y="152400"/>
            <a:ext cx="3726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Basler GIGE Camera Client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Uses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EPICS client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framework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Built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using C, OpenGL, SDL and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AntTweakBar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Provide an interface to control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basler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camera parameters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such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: image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size,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offset, gain, exposure and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trigger source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Provides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different color maps</a:t>
            </a:r>
          </a:p>
          <a:p>
            <a:pPr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 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8" name="Picture 3" descr="C:\Users\ibrahim.saleh\Documents\tac\TL1-HC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16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050" y="3657600"/>
            <a:ext cx="3657600" cy="274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38600" y="63524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Camera Client</a:t>
            </a:r>
            <a:endParaRPr lang="en-US" sz="1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2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8132" y="152400"/>
            <a:ext cx="3726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686800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SESAME CSS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 custom SESAME build based on CSS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v3.16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Adding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archiver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alarm handler to be integrated with the CSS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CSS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tarts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run-time mode directly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without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showing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the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eclipse development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windows.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Adding a thumbwheel function to the input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box widget to provide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 compact fine-tunable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control to PVs</a:t>
            </a:r>
          </a:p>
          <a:p>
            <a:pPr>
              <a:spcBef>
                <a:spcPct val="20000"/>
              </a:spcBef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5122" name="Picture 2" descr="C:\Users\ibrahim.saleh\Documents\tac\thumbwhe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83" y="4724400"/>
            <a:ext cx="217143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057400"/>
            <a:ext cx="4144751" cy="11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8131" y="152400"/>
            <a:ext cx="3726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SESAME CSS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Showing  screen names on windows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title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bar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Only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one instance of identical windows allowed at a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time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Adding window profiles saving and loading to arrange the CSS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  workspace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027" name="Picture 3" descr="F:\tac\screens\Screenshot-Magnet Power Supply - Microtron - CS-Studi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3157538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029200"/>
            <a:ext cx="4572000" cy="101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8132" y="152400"/>
            <a:ext cx="3726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686800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SESAME CSS Standards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All CSS screens follow a standard interface to ease and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clarify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 usage for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operators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Examples: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Color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coding LEDs: green LEDs show on/off state, red LEDs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show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 interlock signals, yellow LEDs used for limit switches</a:t>
            </a:r>
          </a:p>
          <a:p>
            <a:pPr>
              <a:spcBef>
                <a:spcPts val="12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All reading fields have a gray background, while write-able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fields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have a white background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Tables are used throughout to monitor and control the devices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59507"/>
            <a:ext cx="1276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15" y="3262313"/>
            <a:ext cx="120015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44064"/>
            <a:ext cx="971550" cy="71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81965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0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76200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495800" y="990600"/>
            <a:ext cx="4572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v-SE" sz="2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SESAME-Members</a:t>
            </a:r>
            <a:r>
              <a:rPr lang="sv-SE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lvl="0">
              <a:spcBef>
                <a:spcPct val="20000"/>
              </a:spcBef>
              <a:defRPr/>
            </a:pPr>
            <a:r>
              <a:rPr lang="sv-SE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Bahrain, Cyprus, Egypt, Israel, Iran, </a:t>
            </a:r>
          </a:p>
          <a:p>
            <a:pPr lvl="0">
              <a:spcBef>
                <a:spcPct val="20000"/>
              </a:spcBef>
              <a:defRPr/>
            </a:pPr>
            <a:r>
              <a:rPr lang="sv-SE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Jordan, Pakistan, </a:t>
            </a:r>
            <a:r>
              <a:rPr lang="sv-SE" sz="24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Palestine, </a:t>
            </a:r>
            <a:r>
              <a:rPr lang="sv-SE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Turkey</a:t>
            </a:r>
            <a:endParaRPr lang="en-US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0DCF7"/>
              </a:clrFrom>
              <a:clrTo>
                <a:srgbClr val="B0D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838200"/>
            <a:ext cx="37417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3048000"/>
            <a:ext cx="83899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8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2898132" y="152400"/>
            <a:ext cx="3726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686800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BURT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Back Up and Restore Tool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Saves machine state and restores it later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- Uses a network file system to provide saved profiles on all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      operator’s computers</a:t>
            </a:r>
          </a:p>
          <a:p>
            <a:pPr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09" y="3876675"/>
            <a:ext cx="4086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tac\screens\Screenshot-Wed28-nice-beam-at-extract.snp (nfs) - ged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28950"/>
            <a:ext cx="3048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6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375796" y="152400"/>
            <a:ext cx="2771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Archive System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BEAUTY (Best Ever Archive Toolset Yet)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Archiver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Integrates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CSS data browser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Has ability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to specify a time interval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Show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multiple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PVs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on the same plot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free PostgreSQL DB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Installed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on a virtual machine with access to EPICS IOCs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Only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PV reading changes are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recorded in the database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All PVs are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monitored currently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375796" y="152400"/>
            <a:ext cx="2771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Archive System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2050" name="Picture 2" descr="C:\Users\ibrahim.saleh\Documents\tac\archi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2576"/>
            <a:ext cx="8382000" cy="27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05200" y="64286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anose="020F0502020204030204" pitchFamily="34" charset="0"/>
              </a:rPr>
              <a:t>Vacuum readings data browser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0" y="32905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Calibri" panose="020F0502020204030204" pitchFamily="34" charset="0"/>
              </a:rPr>
              <a:t>Archiver</a:t>
            </a:r>
            <a:r>
              <a:rPr lang="en-US" sz="1200" b="1" dirty="0" smtClean="0">
                <a:latin typeface="Calibri" panose="020F0502020204030204" pitchFamily="34" charset="0"/>
              </a:rPr>
              <a:t> Architecture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F:\Screenshot-CS-Studio 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0920"/>
            <a:ext cx="86868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430076" y="152400"/>
            <a:ext cx="2662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Alarm Handler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7620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BEAST (Best Ever Alarm System Toolkit) Alarm Handler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Integrates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CSS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Divides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alarms per system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Alarms can be acknowledged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Monitors Real-time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alarms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PostgreSQL and Apache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ActiveMQ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nstalled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on a virtual machine with access to EPICS IOCs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ANKA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alarm creation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server is used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8" name="Picture 2" descr="F:\tac\screens_1\Screenshot-CS-Studio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8153400" cy="268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603105" y="152400"/>
            <a:ext cx="23168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Future Work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Continue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work on the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control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system of the storage ring’s power supplies and other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subsystems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" panose="020F0502020204030204" pitchFamily="34" charset="0"/>
              </a:rPr>
              <a:t>Evaluation of </a:t>
            </a:r>
            <a:r>
              <a:rPr lang="en-US" sz="2000" dirty="0" smtClean="0">
                <a:latin typeface="Calibri" panose="020F0502020204030204" pitchFamily="34" charset="0"/>
              </a:rPr>
              <a:t>a low </a:t>
            </a:r>
            <a:r>
              <a:rPr lang="en-US" sz="2000" dirty="0">
                <a:latin typeface="Calibri" panose="020F0502020204030204" pitchFamily="34" charset="0"/>
              </a:rPr>
              <a:t>cost, high performance </a:t>
            </a:r>
            <a:r>
              <a:rPr lang="en-US" sz="2000" dirty="0" smtClean="0">
                <a:latin typeface="Calibri" panose="020F0502020204030204" pitchFamily="34" charset="0"/>
              </a:rPr>
              <a:t>controllers to be used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itchFamily="34" charset="0"/>
              </a:rPr>
              <a:t>      in the storage ring control </a:t>
            </a:r>
            <a:r>
              <a:rPr lang="en-US" sz="2000" dirty="0" smtClean="0">
                <a:latin typeface="Calibri" panose="020F0502020204030204" pitchFamily="34" charset="0"/>
                <a:cs typeface="Calibri" pitchFamily="34" charset="0"/>
              </a:rPr>
              <a:t>system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Direct control of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the timing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system EVG and EVR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cards by writing a driver for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cs typeface="Calibri" pitchFamily="34" charset="0"/>
              </a:rPr>
              <a:t>     them and run a soft IOC on one of the Linux workstations</a:t>
            </a:r>
            <a:endParaRPr lang="en-US" sz="20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074118" y="152400"/>
            <a:ext cx="3374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Acknowledgement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57200" y="1066800"/>
            <a:ext cx="83820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Mark Heron, Diamond Light Source, United Kingdom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Pascale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Betinelli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SOLEIL Synchrotron, France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Elder Matias, Canadian Light Source, Canada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Igor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Kriznar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ANKA, Germany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Babak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Kalantari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PSI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Switzerland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47669" y="4391561"/>
            <a:ext cx="5118709" cy="1323439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lvl="0" algn="ctr" rtl="1"/>
            <a:r>
              <a:rPr lang="en-US" sz="8000" b="1" i="1" dirty="0" smtClean="0">
                <a:solidFill>
                  <a:prstClr val="black"/>
                </a:solidFill>
                <a:latin typeface="Book Antiqua" pitchFamily="18" charset="0"/>
                <a:cs typeface="Arial" pitchFamily="34" charset="0"/>
              </a:rPr>
              <a:t>Thank You</a:t>
            </a:r>
            <a:endParaRPr lang="en-US" sz="8000" b="1" i="1" dirty="0">
              <a:solidFill>
                <a:prstClr val="black"/>
              </a:solidFill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ctur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0" r="7777"/>
          <a:stretch>
            <a:fillRect/>
          </a:stretch>
        </p:blipFill>
        <p:spPr bwMode="auto">
          <a:xfrm>
            <a:off x="111124" y="838200"/>
            <a:ext cx="583247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011863" y="914400"/>
            <a:ext cx="297973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Energy; </a:t>
            </a:r>
            <a:r>
              <a:rPr lang="en-US" altLang="en-US" sz="1600" i="1" dirty="0">
                <a:solidFill>
                  <a:srgbClr val="FF0000"/>
                </a:solidFill>
              </a:rPr>
              <a:t>2.5 </a:t>
            </a:r>
            <a:r>
              <a:rPr lang="en-US" altLang="en-US" sz="1600" i="1" dirty="0" err="1">
                <a:solidFill>
                  <a:srgbClr val="FF0000"/>
                </a:solidFill>
              </a:rPr>
              <a:t>GeV</a:t>
            </a:r>
            <a:endParaRPr lang="en-US" altLang="en-US" sz="1600" i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Circumference; </a:t>
            </a:r>
            <a:r>
              <a:rPr lang="en-US" altLang="en-US" sz="1600" i="1" dirty="0">
                <a:solidFill>
                  <a:srgbClr val="FF0000"/>
                </a:solidFill>
              </a:rPr>
              <a:t>133m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 err="1"/>
              <a:t>Emittance</a:t>
            </a:r>
            <a:r>
              <a:rPr lang="en-US" altLang="en-US" sz="1600" dirty="0"/>
              <a:t>; </a:t>
            </a:r>
            <a:r>
              <a:rPr lang="en-US" altLang="en-US" sz="1600" i="1" dirty="0">
                <a:solidFill>
                  <a:srgbClr val="FF0000"/>
                </a:solidFill>
              </a:rPr>
              <a:t>26 nm-rad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12 Insertion Devices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13 Bend Magnet beam lines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600" dirty="0"/>
              <a:t>Maximum beam line length; </a:t>
            </a:r>
            <a:r>
              <a:rPr lang="en-US" altLang="en-US" sz="1600" dirty="0" smtClean="0"/>
              <a:t>37m</a:t>
            </a:r>
            <a:endParaRPr lang="en-US" altLang="en-US" sz="1600" dirty="0"/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6019800" y="3429000"/>
            <a:ext cx="30241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600" dirty="0" smtClean="0"/>
              <a:t>12 </a:t>
            </a:r>
            <a:r>
              <a:rPr lang="en-US" altLang="ja-JP" sz="1600" dirty="0"/>
              <a:t>straight sections are available for IDs with lengths up to 3.9 </a:t>
            </a:r>
            <a:r>
              <a:rPr lang="en-US" altLang="ja-JP" sz="1600" dirty="0" smtClean="0"/>
              <a:t>m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Space for future full energy injector in </a:t>
            </a:r>
            <a:r>
              <a:rPr lang="en-US" altLang="en-US" sz="1600" dirty="0" smtClean="0"/>
              <a:t>the main </a:t>
            </a:r>
            <a:r>
              <a:rPr lang="en-US" altLang="en-US" sz="1600" dirty="0"/>
              <a:t>ring tunnel</a:t>
            </a:r>
          </a:p>
          <a:p>
            <a:pPr eaLnBrk="1" hangingPunct="1"/>
            <a:endParaRPr lang="en-US" altLang="en-US" sz="1600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19396" y="5334000"/>
            <a:ext cx="8167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SESAME's injector (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Microtron and Booster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Ring) have been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commissioned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Commissioning of the storage ring is expected in 2016</a:t>
            </a:r>
          </a:p>
        </p:txBody>
      </p:sp>
    </p:spTree>
    <p:extLst>
      <p:ext uri="{BB962C8B-B14F-4D97-AF65-F5344CB8AC3E}">
        <p14:creationId xmlns:p14="http://schemas.microsoft.com/office/powerpoint/2010/main" val="29154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416662" y="177225"/>
            <a:ext cx="2601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Control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Group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78" y="1755328"/>
            <a:ext cx="1741454" cy="26517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755328"/>
            <a:ext cx="1678505" cy="2651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5328"/>
            <a:ext cx="1965443" cy="26517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5923" y="4800600"/>
            <a:ext cx="7516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rgbClr val="002060"/>
              </a:solidFill>
              <a:latin typeface="Bodoni MT" pitchFamily="18" charset="0"/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latin typeface="Bodoni MT" pitchFamily="18" charset="0"/>
              </a:rPr>
              <a:t>     Ibrahim Saleh	              Abdallah Ismail 	           </a:t>
            </a:r>
            <a:r>
              <a:rPr lang="en-US" dirty="0" err="1" smtClean="0">
                <a:solidFill>
                  <a:srgbClr val="002060"/>
                </a:solidFill>
                <a:latin typeface="Bodoni MT" pitchFamily="18" charset="0"/>
              </a:rPr>
              <a:t>Yazan</a:t>
            </a:r>
            <a:r>
              <a:rPr lang="en-US" dirty="0" smtClean="0">
                <a:solidFill>
                  <a:srgbClr val="002060"/>
                </a:solidFill>
                <a:latin typeface="Bodoni MT" pitchFamily="18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Bodoni MT" pitchFamily="18" charset="0"/>
              </a:rPr>
              <a:t>Dabain</a:t>
            </a:r>
            <a:endParaRPr lang="en-US" dirty="0">
              <a:solidFill>
                <a:srgbClr val="00206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4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6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04800" y="1143000"/>
            <a:ext cx="8839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Book Antiqua" pitchFamily="18" charset="0"/>
                <a:cs typeface="Arial" pitchFamily="34" charset="0"/>
              </a:rPr>
              <a:t>Outline: </a:t>
            </a:r>
            <a:endParaRPr lang="en-US" sz="3200" b="1" i="1" dirty="0" smtClean="0">
              <a:latin typeface="Book Antiqua" pitchFamily="18" charset="0"/>
              <a:cs typeface="Arial" pitchFamily="34" charset="0"/>
            </a:endParaRPr>
          </a:p>
          <a:p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Overview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Infrastructure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Booster Control </a:t>
            </a:r>
            <a:r>
              <a:rPr lang="en-US" sz="2600" dirty="0" smtClean="0">
                <a:latin typeface="Calibri" pitchFamily="34" charset="0"/>
                <a:cs typeface="Calibri" pitchFamily="34" charset="0"/>
              </a:rPr>
              <a:t>System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IOCs Development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Clients Development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Archive System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Alarm Handler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Calibri" pitchFamily="34" charset="0"/>
                <a:cs typeface="Calibri" pitchFamily="34" charset="0"/>
              </a:rPr>
              <a:t>Future Work</a:t>
            </a:r>
          </a:p>
          <a:p>
            <a:endParaRPr lang="en-US" sz="2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65073" y="177225"/>
            <a:ext cx="3904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Control System Status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2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810000" y="177225"/>
            <a:ext cx="1814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Overview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534400" cy="52959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Control System Implementation uses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(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EPICS)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base 3.14.12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Clients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are implemented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using a custom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build of Control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System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Studio (CSS)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based on V.3.16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Servers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are implemented as EPICS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Input/Output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Controllers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IOCs)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Soft IOCs (Linux Machines)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- Hard IOCs (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Libera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VME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99" y="1066800"/>
            <a:ext cx="20116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98" y="2362200"/>
            <a:ext cx="201168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99" y="4876800"/>
            <a:ext cx="20116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98" y="3657600"/>
            <a:ext cx="201168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810000" y="177225"/>
            <a:ext cx="1814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Overview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686800" cy="5334000"/>
          </a:xfrm>
          <a:prstGeom prst="rect">
            <a:avLst/>
          </a:prstGeom>
        </p:spPr>
        <p:txBody>
          <a:bodyPr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Siemens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S7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PLCs are used for the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machine interlocks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Allen Bradley PLC is used for the 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Personal Safety System (PSS).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Git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version Control System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is used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to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track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development &amp; documentation</a:t>
            </a:r>
          </a:p>
          <a:p>
            <a:pPr>
              <a:spcBef>
                <a:spcPct val="20000"/>
              </a:spcBef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Development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administration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platforms use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Scientific Linux 6.4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  <p:pic>
        <p:nvPicPr>
          <p:cNvPr id="2050" name="Picture 2" descr="https://encrypted-tbn1.gstatic.com/images?q=tbn:ANd9GcQWQTmVHH8e_mMAVyUQnKLOX0PoYaqyFbwC5dbgqNMIuqgLclf11w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1828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http://img.diytrade.com/cdimg/1284839/15355166/0/1285127838/Siemens_S7-300_PL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97553"/>
            <a:ext cx="1828800" cy="8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6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6E2D2B3B-882E-40F3-A32F-6DD51691504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179" y="64788"/>
            <a:ext cx="1447800" cy="609600"/>
            <a:chOff x="2394" y="3267"/>
            <a:chExt cx="1842" cy="828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2591" y="3557"/>
              <a:ext cx="1438" cy="25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3206" y="3267"/>
              <a:ext cx="135" cy="308"/>
            </a:xfrm>
            <a:custGeom>
              <a:avLst/>
              <a:gdLst>
                <a:gd name="T0" fmla="*/ 0 w 267"/>
                <a:gd name="T1" fmla="*/ 1 h 616"/>
                <a:gd name="T2" fmla="*/ 1 w 267"/>
                <a:gd name="T3" fmla="*/ 1 h 616"/>
                <a:gd name="T4" fmla="*/ 1 w 267"/>
                <a:gd name="T5" fmla="*/ 1 h 616"/>
                <a:gd name="T6" fmla="*/ 1 w 267"/>
                <a:gd name="T7" fmla="*/ 0 h 616"/>
                <a:gd name="T8" fmla="*/ 0 w 267"/>
                <a:gd name="T9" fmla="*/ 1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616"/>
                <a:gd name="T17" fmla="*/ 267 w 26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616">
                  <a:moveTo>
                    <a:pt x="0" y="596"/>
                  </a:moveTo>
                  <a:lnTo>
                    <a:pt x="55" y="616"/>
                  </a:lnTo>
                  <a:lnTo>
                    <a:pt x="267" y="21"/>
                  </a:lnTo>
                  <a:lnTo>
                    <a:pt x="212" y="0"/>
                  </a:lnTo>
                  <a:lnTo>
                    <a:pt x="0" y="596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3309" y="3267"/>
              <a:ext cx="135" cy="308"/>
            </a:xfrm>
            <a:custGeom>
              <a:avLst/>
              <a:gdLst>
                <a:gd name="T0" fmla="*/ 1 w 266"/>
                <a:gd name="T1" fmla="*/ 0 h 616"/>
                <a:gd name="T2" fmla="*/ 0 w 266"/>
                <a:gd name="T3" fmla="*/ 1 h 616"/>
                <a:gd name="T4" fmla="*/ 1 w 266"/>
                <a:gd name="T5" fmla="*/ 1 h 616"/>
                <a:gd name="T6" fmla="*/ 1 w 266"/>
                <a:gd name="T7" fmla="*/ 1 h 616"/>
                <a:gd name="T8" fmla="*/ 1 w 266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6"/>
                <a:gd name="T16" fmla="*/ 0 h 616"/>
                <a:gd name="T17" fmla="*/ 266 w 266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6" h="616">
                  <a:moveTo>
                    <a:pt x="55" y="0"/>
                  </a:moveTo>
                  <a:lnTo>
                    <a:pt x="0" y="21"/>
                  </a:lnTo>
                  <a:lnTo>
                    <a:pt x="210" y="616"/>
                  </a:lnTo>
                  <a:lnTo>
                    <a:pt x="266" y="596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91" y="3367"/>
              <a:ext cx="703" cy="210"/>
            </a:xfrm>
            <a:custGeom>
              <a:avLst/>
              <a:gdLst>
                <a:gd name="T0" fmla="*/ 1 w 1404"/>
                <a:gd name="T1" fmla="*/ 0 h 421"/>
                <a:gd name="T2" fmla="*/ 1 w 1404"/>
                <a:gd name="T3" fmla="*/ 0 h 421"/>
                <a:gd name="T4" fmla="*/ 0 w 1404"/>
                <a:gd name="T5" fmla="*/ 0 h 421"/>
                <a:gd name="T6" fmla="*/ 1 w 1404"/>
                <a:gd name="T7" fmla="*/ 0 h 421"/>
                <a:gd name="T8" fmla="*/ 1 w 1404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4"/>
                <a:gd name="T16" fmla="*/ 0 h 421"/>
                <a:gd name="T17" fmla="*/ 1404 w 1404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4" h="421">
                  <a:moveTo>
                    <a:pt x="1404" y="50"/>
                  </a:moveTo>
                  <a:lnTo>
                    <a:pt x="1390" y="0"/>
                  </a:lnTo>
                  <a:lnTo>
                    <a:pt x="0" y="370"/>
                  </a:lnTo>
                  <a:lnTo>
                    <a:pt x="13" y="421"/>
                  </a:lnTo>
                  <a:lnTo>
                    <a:pt x="1404" y="5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351" y="3370"/>
              <a:ext cx="680" cy="205"/>
            </a:xfrm>
            <a:custGeom>
              <a:avLst/>
              <a:gdLst>
                <a:gd name="T0" fmla="*/ 1 w 1358"/>
                <a:gd name="T1" fmla="*/ 0 h 421"/>
                <a:gd name="T2" fmla="*/ 0 w 1358"/>
                <a:gd name="T3" fmla="*/ 0 h 421"/>
                <a:gd name="T4" fmla="*/ 1 w 1358"/>
                <a:gd name="T5" fmla="*/ 0 h 421"/>
                <a:gd name="T6" fmla="*/ 1 w 1358"/>
                <a:gd name="T7" fmla="*/ 0 h 421"/>
                <a:gd name="T8" fmla="*/ 1 w 1358"/>
                <a:gd name="T9" fmla="*/ 0 h 4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8"/>
                <a:gd name="T16" fmla="*/ 0 h 421"/>
                <a:gd name="T17" fmla="*/ 1358 w 1358"/>
                <a:gd name="T18" fmla="*/ 421 h 4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8" h="421">
                  <a:moveTo>
                    <a:pt x="15" y="0"/>
                  </a:moveTo>
                  <a:lnTo>
                    <a:pt x="0" y="50"/>
                  </a:lnTo>
                  <a:lnTo>
                    <a:pt x="1344" y="421"/>
                  </a:lnTo>
                  <a:lnTo>
                    <a:pt x="1358" y="3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rgbClr val="0033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606" y="3615"/>
              <a:ext cx="1405" cy="2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3366"/>
                    </a:solidFill>
                    <a:round/>
                    <a:headEnd/>
                    <a:tailEnd/>
                  </a:ln>
                  <a:solidFill>
                    <a:srgbClr val="003366"/>
                  </a:solidFill>
                  <a:latin typeface="Arial"/>
                  <a:cs typeface="Arial"/>
                </a:rPr>
                <a:t>SESAME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2576" y="3972"/>
              <a:ext cx="1468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502" y="4032"/>
              <a:ext cx="163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2394" y="4095"/>
              <a:ext cx="1842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3497213" y="152400"/>
            <a:ext cx="2528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smtClean="0">
                <a:latin typeface="Calibri" pitchFamily="34" charset="0"/>
                <a:cs typeface="Calibri" pitchFamily="34" charset="0"/>
              </a:rPr>
              <a:t>Infrastructure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200" y="1066800"/>
            <a:ext cx="8534400" cy="5105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Twelve virtual servers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reserved to run the following: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IOCs,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Archiver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Alarm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Handler,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GIT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Repository,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Elog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server, Bugzilla, Wiki server and File transfer servers </a:t>
            </a:r>
          </a:p>
          <a:p>
            <a:pPr>
              <a:spcBef>
                <a:spcPct val="20000"/>
              </a:spcBef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All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workstations and servers have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been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migrated to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Scientific Linux 6.4 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All clients, servers, and controllers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are connected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to an isolated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machine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network.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Calibri" panose="020F0502020204030204" pitchFamily="34" charset="0"/>
              </a:rPr>
              <a:t>A version control system is used to track </a:t>
            </a:r>
            <a:r>
              <a:rPr lang="en-US" sz="2000" dirty="0" smtClean="0">
                <a:latin typeface="Calibri" panose="020F0502020204030204" pitchFamily="34" charset="0"/>
              </a:rPr>
              <a:t>development using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      </a:t>
            </a:r>
            <a:r>
              <a:rPr lang="en-US" sz="2000" b="1" dirty="0" smtClean="0">
                <a:latin typeface="Calibri" panose="020F0502020204030204" pitchFamily="34" charset="0"/>
              </a:rPr>
              <a:t>GIT</a:t>
            </a:r>
            <a:r>
              <a:rPr lang="en-US" sz="2000" b="1" dirty="0">
                <a:latin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</a:rPr>
              <a:t>Separate repositories exist for: IOCs, clients, documentation</a:t>
            </a:r>
            <a:r>
              <a:rPr lang="en-US" sz="2000" dirty="0" smtClean="0">
                <a:latin typeface="Calibri" panose="020F0502020204030204" pitchFamily="34" charset="0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      required software packages and CSS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anose="020F0502020204030204" pitchFamily="34" charset="0"/>
              </a:rPr>
              <a:t>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4191000" cy="365125"/>
          </a:xfrm>
        </p:spPr>
        <p:txBody>
          <a:bodyPr/>
          <a:lstStyle/>
          <a:p>
            <a:r>
              <a:rPr lang="en-US" dirty="0" smtClean="0"/>
              <a:t>Fall 2014 EPICS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9984</TotalTime>
  <Words>1800</Words>
  <Application>Microsoft Office PowerPoint</Application>
  <PresentationFormat>On-screen Show (4:3)</PresentationFormat>
  <Paragraphs>457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SESAME’s Control System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SESAME Control System Status</dc:title>
  <dc:creator>ibrahim.saleh</dc:creator>
  <cp:lastModifiedBy>Ibrahim</cp:lastModifiedBy>
  <cp:revision>310</cp:revision>
  <dcterms:created xsi:type="dcterms:W3CDTF">2012-10-31T06:41:02Z</dcterms:created>
  <dcterms:modified xsi:type="dcterms:W3CDTF">2014-10-21T09:11:38Z</dcterms:modified>
</cp:coreProperties>
</file>